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285" r:id="rId3"/>
    <p:sldId id="286" r:id="rId4"/>
    <p:sldId id="287" r:id="rId5"/>
    <p:sldId id="315" r:id="rId6"/>
    <p:sldId id="289" r:id="rId7"/>
    <p:sldId id="290" r:id="rId8"/>
    <p:sldId id="292" r:id="rId9"/>
    <p:sldId id="312" r:id="rId10"/>
    <p:sldId id="301" r:id="rId11"/>
    <p:sldId id="302" r:id="rId12"/>
    <p:sldId id="303" r:id="rId13"/>
    <p:sldId id="295" r:id="rId14"/>
    <p:sldId id="293" r:id="rId15"/>
    <p:sldId id="291" r:id="rId16"/>
    <p:sldId id="306" r:id="rId17"/>
    <p:sldId id="305" r:id="rId18"/>
    <p:sldId id="297" r:id="rId19"/>
    <p:sldId id="298" r:id="rId20"/>
    <p:sldId id="311" r:id="rId21"/>
    <p:sldId id="310" r:id="rId22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364B"/>
    <a:srgbClr val="006778"/>
    <a:srgbClr val="AAC9B6"/>
    <a:srgbClr val="822433"/>
    <a:srgbClr val="830022"/>
    <a:srgbClr val="79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78365" autoAdjust="0"/>
  </p:normalViewPr>
  <p:slideViewPr>
    <p:cSldViewPr>
      <p:cViewPr varScale="1">
        <p:scale>
          <a:sx n="90" d="100"/>
          <a:sy n="90" d="100"/>
        </p:scale>
        <p:origin x="2100" y="9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2E55EB-21FE-4355-BF4B-8CFDCE6A07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84A3D8-82D8-406D-AE77-85A07DF4E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7215AAB-996D-4F84-BDCB-BDD6EE3169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146A847-D07C-492B-B675-ED550D9E6D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2CB2309-DEF8-49E9-BC1E-F4F22FC7BE1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3C255EA-2895-4348-9711-EE4506355D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82AA-A9E2-41F7-AFDD-F694C689D5C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63E4E19-A835-4BA0-83E4-DD90A91F62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70CE83-D827-44F8-B24F-B034C73B6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2D10D8-7FB3-48EB-9933-A32462273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D935CA-3C3B-47B5-B52B-F13E37D8C3A5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1C2232-5BC2-473E-8A7C-7360F971B0B5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smtClean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baseline="0" dirty="0" smtClean="0"/>
              <a:t>Per questo progetto di tesi h</a:t>
            </a:r>
            <a:r>
              <a:rPr lang="it-IT" altLang="it-IT" dirty="0" smtClean="0"/>
              <a:t>o collaborato con il lab</a:t>
            </a:r>
            <a:r>
              <a:rPr lang="it-IT" altLang="it-IT" baseline="0" dirty="0" smtClean="0"/>
              <a:t> di comp vision diretto dal prof 5. </a:t>
            </a:r>
          </a:p>
          <a:p>
            <a:pPr eaLnBrk="1" hangingPunct="1"/>
            <a:r>
              <a:rPr lang="it-IT" altLang="it-IT" baseline="0" dirty="0" smtClean="0"/>
              <a:t>Il lavoro che ho svolto riguarda l’implementazione di un sistema di riconoscimento delle menzogne utilizzando dei piccoli movimenti facciali, le Action Unit.</a:t>
            </a:r>
            <a:endParaRPr lang="it-IT" altLang="it-IT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identificati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dirty="0" smtClean="0"/>
              <a:t> landmark, per </a:t>
            </a:r>
            <a:r>
              <a:rPr lang="en-US" baseline="0" dirty="0" err="1" smtClean="0"/>
              <a:t>facilitare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l’estrazione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feature, </a:t>
            </a:r>
            <a:r>
              <a:rPr lang="en-US" baseline="0" dirty="0" err="1" smtClean="0"/>
              <a:t>alliniamo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l’immagine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frame di </a:t>
            </a:r>
            <a:r>
              <a:rPr lang="en-US" baseline="0" dirty="0" err="1" smtClean="0"/>
              <a:t>riferimento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frontale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mascheriamo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rimuovendo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tutte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informazioni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necessarie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03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allineata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</a:t>
            </a:r>
            <a:r>
              <a:rPr lang="en-US" dirty="0" err="1" smtClean="0"/>
              <a:t>procediamo</a:t>
            </a:r>
            <a:r>
              <a:rPr lang="en-US" dirty="0" smtClean="0"/>
              <a:t> </a:t>
            </a:r>
            <a:r>
              <a:rPr lang="en-US" dirty="0" err="1" smtClean="0"/>
              <a:t>all’estrazione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feature.</a:t>
            </a:r>
          </a:p>
          <a:p>
            <a:r>
              <a:rPr lang="en-US" dirty="0" smtClean="0"/>
              <a:t>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due tipi di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estraiamo</a:t>
            </a:r>
            <a:r>
              <a:rPr lang="en-US" baseline="0" dirty="0" smtClean="0"/>
              <a:t>: appearance features e geometry features.</a:t>
            </a:r>
          </a:p>
          <a:p>
            <a:r>
              <a:rPr lang="en-US" baseline="0" dirty="0" smtClean="0"/>
              <a:t>Le </a:t>
            </a:r>
            <a:r>
              <a:rPr lang="en-US" baseline="0" dirty="0" err="1" smtClean="0"/>
              <a:t>appeareance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ottengono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l’orientamento</a:t>
            </a:r>
            <a:r>
              <a:rPr lang="en-US" baseline="0" dirty="0" smtClean="0"/>
              <a:t> e la </a:t>
            </a:r>
            <a:r>
              <a:rPr lang="en-US" baseline="0" dirty="0" err="1" smtClean="0"/>
              <a:t>graduazione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nell’immagine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vengono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estratte</a:t>
            </a:r>
            <a:r>
              <a:rPr lang="en-US" baseline="0" dirty="0" smtClean="0"/>
              <a:t> sotto forma di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All’HoG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applichiamo</a:t>
            </a:r>
            <a:r>
              <a:rPr lang="en-US" baseline="0" dirty="0" smtClean="0"/>
              <a:t> la PCA,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statistica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ridurre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dimensione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mantenendo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dell’informazione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arriviamo</a:t>
            </a:r>
            <a:r>
              <a:rPr lang="en-US" baseline="0" dirty="0" smtClean="0"/>
              <a:t> ad </a:t>
            </a:r>
            <a:r>
              <a:rPr lang="en-US" baseline="0" dirty="0" err="1" smtClean="0"/>
              <a:t>avere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di 1379 features.</a:t>
            </a:r>
          </a:p>
          <a:p>
            <a:r>
              <a:rPr lang="en-US" baseline="0" dirty="0" smtClean="0"/>
              <a:t>Le geometry features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dipendono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landmark e </a:t>
            </a:r>
            <a:r>
              <a:rPr lang="en-US" baseline="0" dirty="0" err="1" smtClean="0"/>
              <a:t>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</a:t>
            </a:r>
            <a:r>
              <a:rPr lang="en-US" baseline="0" dirty="0" smtClean="0"/>
              <a:t> del CLM </a:t>
            </a:r>
            <a:r>
              <a:rPr lang="en-US" baseline="0" dirty="0" err="1" smtClean="0"/>
              <a:t>usato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landmark detection</a:t>
            </a:r>
          </a:p>
          <a:p>
            <a:r>
              <a:rPr lang="en-US" baseline="0" dirty="0" err="1" smtClean="0"/>
              <a:t>Arriviamo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cosi</a:t>
            </a:r>
            <a:r>
              <a:rPr lang="en-US" baseline="0" dirty="0" smtClean="0"/>
              <a:t>’ ad un </a:t>
            </a:r>
            <a:r>
              <a:rPr lang="en-US" baseline="0" dirty="0" err="1" smtClean="0"/>
              <a:t>totale</a:t>
            </a:r>
            <a:r>
              <a:rPr lang="en-US" baseline="0" dirty="0" smtClean="0"/>
              <a:t> di 1606 features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descrivono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faccia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05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abbiamo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successive e’ </a:t>
            </a:r>
            <a:r>
              <a:rPr lang="en-US" baseline="0" dirty="0" err="1" smtClean="0"/>
              <a:t>quello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identificare</a:t>
            </a:r>
            <a:r>
              <a:rPr lang="en-US" baseline="0" dirty="0" smtClean="0"/>
              <a:t> le AU e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r>
              <a:rPr lang="en-US" dirty="0" smtClean="0"/>
              <a:t>Multiclass Support Vector Machines: SVM in </a:t>
            </a:r>
            <a:r>
              <a:rPr lang="en-US" dirty="0" err="1" smtClean="0"/>
              <a:t>cascata</a:t>
            </a:r>
            <a:r>
              <a:rPr lang="en-US" dirty="0" smtClean="0"/>
              <a:t> in </a:t>
            </a:r>
            <a:r>
              <a:rPr lang="en-US" dirty="0" err="1" smtClean="0"/>
              <a:t>grado</a:t>
            </a:r>
            <a:r>
              <a:rPr lang="en-US" dirty="0" smtClean="0"/>
              <a:t> di </a:t>
            </a:r>
            <a:r>
              <a:rPr lang="en-US" dirty="0" err="1" smtClean="0"/>
              <a:t>riconoscere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piu</a:t>
            </a:r>
            <a:r>
              <a:rPr lang="en-US" baseline="0" dirty="0" smtClean="0"/>
              <a:t>’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218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Questi</a:t>
            </a:r>
            <a:r>
              <a:rPr lang="en-US" baseline="0" dirty="0" smtClean="0"/>
              <a:t> Support Vector Machine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allenati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consistono</a:t>
            </a:r>
            <a:r>
              <a:rPr lang="en-US" baseline="0" dirty="0" smtClean="0"/>
              <a:t> in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</a:t>
            </a:r>
            <a:r>
              <a:rPr lang="en-US" baseline="0" dirty="0" smtClean="0"/>
              <a:t>. Le AU </a:t>
            </a:r>
            <a:r>
              <a:rPr lang="en-US" baseline="0" dirty="0" err="1" smtClean="0"/>
              <a:t>nei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state annotate </a:t>
            </a:r>
            <a:r>
              <a:rPr lang="en-US" baseline="0" dirty="0" err="1" smtClean="0"/>
              <a:t>compresa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intensita</a:t>
            </a:r>
            <a:r>
              <a:rPr lang="en-US" baseline="0" dirty="0" smtClean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8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ad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 err="1" smtClean="0"/>
              <a:t>l’azione</a:t>
            </a:r>
            <a:r>
              <a:rPr lang="en-US" dirty="0" smtClean="0"/>
              <a:t> di </a:t>
            </a:r>
            <a:r>
              <a:rPr lang="en-US" dirty="0" err="1" smtClean="0"/>
              <a:t>aprire</a:t>
            </a:r>
            <a:r>
              <a:rPr lang="en-US" dirty="0" smtClean="0"/>
              <a:t> e </a:t>
            </a:r>
            <a:r>
              <a:rPr lang="en-US" dirty="0" err="1" smtClean="0"/>
              <a:t>chiudere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, </a:t>
            </a:r>
            <a:r>
              <a:rPr lang="en-US" dirty="0" err="1" smtClean="0"/>
              <a:t>alzare</a:t>
            </a:r>
            <a:r>
              <a:rPr lang="en-US" dirty="0" smtClean="0"/>
              <a:t> o </a:t>
            </a:r>
            <a:r>
              <a:rPr lang="en-US" dirty="0" err="1" smtClean="0"/>
              <a:t>abbassare</a:t>
            </a:r>
            <a:r>
              <a:rPr lang="en-US" dirty="0" smtClean="0"/>
              <a:t> le </a:t>
            </a:r>
            <a:r>
              <a:rPr lang="en-US" dirty="0" err="1" smtClean="0"/>
              <a:t>sopracciglia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aprire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chiudere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labbra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naso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2325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dataset </a:t>
            </a:r>
            <a:r>
              <a:rPr lang="en-US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usiamo</a:t>
            </a:r>
            <a:r>
              <a:rPr lang="en-US" baseline="0" dirty="0" smtClean="0"/>
              <a:t> in input per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composto</a:t>
            </a:r>
            <a:r>
              <a:rPr lang="en-US" baseline="0" dirty="0" smtClean="0"/>
              <a:t> da video </a:t>
            </a:r>
            <a:r>
              <a:rPr lang="en-US" baseline="0" dirty="0" err="1" smtClean="0"/>
              <a:t>provenienti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processi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tribunale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fondamentale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letteratura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difficilissimo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trovare</a:t>
            </a:r>
            <a:r>
              <a:rPr lang="en-US" baseline="0" dirty="0" smtClean="0"/>
              <a:t>, e in </a:t>
            </a:r>
            <a:r>
              <a:rPr lang="en-US" baseline="0" dirty="0" err="1" smtClean="0"/>
              <a:t>oltre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fortissimo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mentire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esperimenti</a:t>
            </a:r>
            <a:r>
              <a:rPr lang="en-US" baseline="0" dirty="0" smtClean="0"/>
              <a:t> </a:t>
            </a:r>
            <a:r>
              <a:rPr lang="en-US" baseline="0" smtClean="0"/>
              <a:t>non succede.</a:t>
            </a:r>
            <a:endParaRPr lang="en-US" baseline="0" dirty="0" smtClean="0"/>
          </a:p>
          <a:p>
            <a:r>
              <a:rPr lang="en-US" baseline="0" dirty="0" smtClean="0"/>
              <a:t>Questa e’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critica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l’unico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nello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 in cui ci </a:t>
            </a:r>
            <a:r>
              <a:rPr lang="en-US" baseline="0" dirty="0" err="1" smtClean="0"/>
              <a:t>sono</a:t>
            </a:r>
            <a:r>
              <a:rPr lang="en-US" baseline="0" dirty="0" smtClean="0"/>
              <a:t> video di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spontaneamente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Speso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considerevole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label)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Le label </a:t>
            </a:r>
            <a:r>
              <a:rPr lang="en-US" dirty="0" err="1" smtClean="0"/>
              <a:t>dei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 e le </a:t>
            </a:r>
            <a:r>
              <a:rPr lang="en-US" dirty="0" err="1" smtClean="0"/>
              <a:t>testimonianze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state </a:t>
            </a:r>
            <a:r>
              <a:rPr lang="en-US" dirty="0" err="1" smtClean="0"/>
              <a:t>verificate</a:t>
            </a:r>
            <a:r>
              <a:rPr lang="en-US" dirty="0" smtClean="0"/>
              <a:t> da </a:t>
            </a:r>
            <a:r>
              <a:rPr lang="en-US" dirty="0" err="1" smtClean="0"/>
              <a:t>agenti</a:t>
            </a:r>
            <a:r>
              <a:rPr lang="en-US" dirty="0" smtClean="0"/>
              <a:t> di </a:t>
            </a:r>
            <a:r>
              <a:rPr lang="en-US" dirty="0" err="1" smtClean="0"/>
              <a:t>polizia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745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diviso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in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all’identita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agisce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univocamente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o dice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per </a:t>
            </a:r>
            <a:r>
              <a:rPr lang="en-US" baseline="0" dirty="0" err="1" smtClean="0"/>
              <a:t>evitare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degeneri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identificazione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ovvero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riconosca</a:t>
            </a:r>
            <a:r>
              <a:rPr lang="en-US" baseline="0" dirty="0" smtClean="0"/>
              <a:t> la persona </a:t>
            </a:r>
            <a:r>
              <a:rPr lang="en-US" baseline="0" dirty="0" err="1" smtClean="0"/>
              <a:t>specifica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’/</a:t>
            </a:r>
            <a:r>
              <a:rPr lang="en-US" baseline="0" dirty="0" err="1" smtClean="0"/>
              <a:t>menzogna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stessi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train set.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D: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0104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7361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Risultato</a:t>
            </a:r>
            <a:r>
              <a:rPr lang="en-US" dirty="0" smtClean="0"/>
              <a:t> in </a:t>
            </a:r>
            <a:r>
              <a:rPr lang="en-US" dirty="0" err="1" smtClean="0"/>
              <a:t>linea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dell’arte</a:t>
            </a:r>
            <a:r>
              <a:rPr lang="en-US" baseline="0" dirty="0" smtClean="0"/>
              <a:t>, ma </a:t>
            </a:r>
            <a:r>
              <a:rPr lang="en-US" baseline="0" dirty="0" err="1" smtClean="0"/>
              <a:t>siamo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sicuri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poterlo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migliorare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futuro</a:t>
            </a:r>
            <a:r>
              <a:rPr lang="en-US" baseline="0" dirty="0" smtClean="0"/>
              <a:t>, ad </a:t>
            </a:r>
            <a:r>
              <a:rPr lang="en-US" baseline="0" dirty="0" err="1" smtClean="0"/>
              <a:t>esempio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seguenti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207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per </a:t>
            </a:r>
            <a:r>
              <a:rPr lang="en-US" dirty="0" err="1" smtClean="0"/>
              <a:t>trovare</a:t>
            </a:r>
            <a:r>
              <a:rPr lang="en-US" dirty="0" smtClean="0"/>
              <a:t> pattern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sull’evoluzione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AU, </a:t>
            </a:r>
            <a:r>
              <a:rPr lang="en-US" baseline="0" dirty="0" err="1" smtClean="0"/>
              <a:t>utilizzando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LSTM.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indicatori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menzogne.6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98284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Inizialmente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esporro</a:t>
            </a:r>
            <a:r>
              <a:rPr lang="en-US" baseline="0" dirty="0" smtClean="0"/>
              <a:t>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43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957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L’obiettivo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</a:t>
            </a:r>
            <a:r>
              <a:rPr lang="en-US" baseline="0" dirty="0" smtClean="0"/>
              <a:t> e’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e’ </a:t>
            </a:r>
            <a:r>
              <a:rPr lang="en-US" baseline="0" dirty="0" err="1" smtClean="0"/>
              <a:t>possibile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classificare</a:t>
            </a:r>
            <a:r>
              <a:rPr lang="en-US" baseline="0" dirty="0" smtClean="0"/>
              <a:t> video in cui </a:t>
            </a:r>
            <a:r>
              <a:rPr lang="en-US" baseline="0" dirty="0" err="1" smtClean="0"/>
              <a:t>appaiono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bugie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in </a:t>
            </a:r>
            <a:r>
              <a:rPr lang="en-US" baseline="0" dirty="0" err="1" smtClean="0"/>
              <a:t>particolare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analizzandone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muscoli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facciali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80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tale </a:t>
            </a:r>
            <a:r>
              <a:rPr lang="en-US" dirty="0" err="1" smtClean="0"/>
              <a:t>tecnologia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utilizzata</a:t>
            </a:r>
            <a:r>
              <a:rPr lang="en-US" baseline="0" dirty="0" smtClean="0"/>
              <a:t> per:</a:t>
            </a:r>
            <a:endParaRPr lang="en-US" dirty="0" smtClean="0"/>
          </a:p>
          <a:p>
            <a:r>
              <a:rPr lang="en-US" baseline="0" dirty="0" err="1" smtClean="0"/>
              <a:t>Effettuare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sicurezza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aereoporti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stazioni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treno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Per </a:t>
            </a:r>
            <a:r>
              <a:rPr lang="en-US" baseline="0" dirty="0" err="1" smtClean="0"/>
              <a:t>aiutare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polizia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nell’interrogazione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criminali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sospettati</a:t>
            </a:r>
            <a:endParaRPr lang="en-US" baseline="0" dirty="0" smtClean="0"/>
          </a:p>
          <a:p>
            <a:r>
              <a:rPr lang="en-US" baseline="0" dirty="0" err="1" smtClean="0"/>
              <a:t>Analizzare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discorsi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candidati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ruoli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politici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44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fornisce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metodi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capire</a:t>
            </a:r>
            <a:r>
              <a:rPr lang="en-US" baseline="0" dirty="0" smtClean="0"/>
              <a:t> se un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o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’, </a:t>
            </a:r>
          </a:p>
          <a:p>
            <a:r>
              <a:rPr lang="en-US" baseline="0" dirty="0" err="1" smtClean="0"/>
              <a:t>alcuni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invasivi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cioe</a:t>
            </a:r>
            <a:r>
              <a:rPr lang="en-US" baseline="0" dirty="0" smtClean="0"/>
              <a:t>’ in cui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esserene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conoscenza</a:t>
            </a:r>
            <a:r>
              <a:rPr lang="en-US" baseline="0" dirty="0" smtClean="0"/>
              <a:t>, come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poligrafo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l’EGG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 non invasive come….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228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Come </a:t>
            </a:r>
            <a:r>
              <a:rPr lang="en-US" baseline="0" dirty="0" err="1" smtClean="0"/>
              <a:t>potete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le AU </a:t>
            </a:r>
            <a:r>
              <a:rPr lang="en-US" baseline="0" dirty="0" err="1" smtClean="0"/>
              <a:t>hanno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codice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accompagnato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dall’intensita</a:t>
            </a:r>
            <a:r>
              <a:rPr lang="en-US" baseline="0" dirty="0" smtClean="0"/>
              <a:t>’ del </a:t>
            </a:r>
            <a:r>
              <a:rPr lang="en-US" baseline="0" dirty="0" err="1" smtClean="0"/>
              <a:t>movimento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</a:t>
            </a:r>
            <a:r>
              <a:rPr lang="en-US" baseline="0" dirty="0" smtClean="0"/>
              <a:t> da A ad E.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Questo</a:t>
            </a:r>
            <a:r>
              <a:rPr lang="en-US" baseline="0" dirty="0" smtClean="0"/>
              <a:t> e’ un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invasivo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richiede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l’utilizzo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telecamera</a:t>
            </a:r>
            <a:r>
              <a:rPr lang="en-US" baseline="0" dirty="0" smtClean="0"/>
              <a:t> RGB.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348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in cui I </a:t>
            </a:r>
            <a:r>
              <a:rPr lang="en-US" dirty="0" err="1" smtClean="0"/>
              <a:t>soggetti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mentono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dicono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estrarre</a:t>
            </a:r>
            <a:r>
              <a:rPr lang="en-US" baseline="0" dirty="0" smtClean="0"/>
              <a:t> le AU </a:t>
            </a:r>
            <a:r>
              <a:rPr lang="en-US" baseline="0" dirty="0" err="1" smtClean="0"/>
              <a:t>analizzando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facce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soggetti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assumendo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persona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combinazioni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frequenze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differenti</a:t>
            </a:r>
            <a:r>
              <a:rPr lang="en-US" baseline="0" dirty="0" smtClean="0"/>
              <a:t> di AU da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dice la </a:t>
            </a:r>
            <a:r>
              <a:rPr lang="en-US" baseline="0" dirty="0" err="1" smtClean="0"/>
              <a:t>verita</a:t>
            </a:r>
            <a:r>
              <a:rPr lang="en-US" baseline="0" dirty="0" smtClean="0"/>
              <a:t>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231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 alto </a:t>
            </a:r>
            <a:r>
              <a:rPr lang="en-US" baseline="0" dirty="0" err="1" smtClean="0"/>
              <a:t>livello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funziona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Landmark: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riferimento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volto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come ad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contorno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bocca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seguire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movimento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componenti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facciali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Features: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caratterizzano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informazioni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derivanti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dall’immagine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7231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Nella</a:t>
            </a:r>
            <a:r>
              <a:rPr lang="en-US" baseline="0" dirty="0" smtClean="0"/>
              <a:t> prima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utlilizziamo</a:t>
            </a:r>
            <a:r>
              <a:rPr lang="en-US" baseline="0" dirty="0" smtClean="0"/>
              <a:t> CEN: </a:t>
            </a:r>
            <a:r>
              <a:rPr lang="en-US" baseline="0" dirty="0" err="1" smtClean="0"/>
              <a:t>Presa</a:t>
            </a:r>
            <a:r>
              <a:rPr lang="en-US" baseline="0" dirty="0" smtClean="0"/>
              <a:t> in input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dell’immagine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otteniamo</a:t>
            </a:r>
            <a:r>
              <a:rPr lang="en-US" baseline="0" dirty="0" smtClean="0"/>
              <a:t> in output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un </a:t>
            </a:r>
            <a:r>
              <a:rPr lang="en-US" baseline="0" dirty="0" err="1" smtClean="0"/>
              <a:t>singolo</a:t>
            </a:r>
            <a:r>
              <a:rPr lang="en-US" baseline="0" dirty="0" smtClean="0"/>
              <a:t> landmark, </a:t>
            </a:r>
            <a:r>
              <a:rPr lang="en-US" baseline="0" dirty="0" err="1" smtClean="0"/>
              <a:t>indipendentemente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altri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utilizziamo</a:t>
            </a:r>
            <a:r>
              <a:rPr lang="en-US" baseline="0" dirty="0" smtClean="0"/>
              <a:t> un CLM per </a:t>
            </a:r>
            <a:r>
              <a:rPr lang="en-US" baseline="0" dirty="0" err="1" smtClean="0"/>
              <a:t>adatta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simultaneamente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tutti</a:t>
            </a:r>
            <a:r>
              <a:rPr lang="en-US" baseline="0" dirty="0" smtClean="0"/>
              <a:t> I landmark.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Constrained Local Model: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classe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metodi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localizzare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insieme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punti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un’immagine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vincolati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forma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modello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statistica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D935CA-3C3B-47B5-B52B-F13E37D8C3A5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24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811D-486D-461A-B107-6F0D162538D5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CFEF54-2A48-4760-B0BD-A71091979AE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6855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83E3-9036-47AC-A44A-4177237B58F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0047FD6-88A3-4BBF-8EE1-264368D400F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79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4150C-06DA-4B53-866C-CA322FFA4C1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AA031AA-3B95-47C2-B986-74EB691A01F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631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5EDCE-8BEC-423A-832A-CA72E25BB0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BC612DC-FCCB-4197-9D5A-478F1F3D6510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7826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EC3E-F89A-4A6A-96F9-B76D5C6561B8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22D9AAA-C693-4799-9A21-894A6B6830B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1515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9E087-FC4F-4F56-8367-F07AA807F4B2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E0E3056-DEFC-4CF3-9905-FABC7FE50DB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554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0D388-5B29-4126-AC54-A0FD22452F77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46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FAE6B-C81A-46E6-A48A-8E14BB65AC90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3BB1B77-E563-4241-9838-BC403B1B668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65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720E-D8E6-431C-8AFF-6EA57AD58F34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0459BF-2520-4954-B3AF-F754A4D6E62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25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53BD-7364-44D9-A9A0-938E4A93DE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3EF6F23-C562-4F3B-9CF3-ADA437569AE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4484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8F1EE-4340-48A5-B994-C3EBF40811D6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86699BD1-C124-435D-82FD-D7F1E84D343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13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E939-F12B-4313-8986-1D19EC2F13A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B9D0E64-0C6C-41EF-B116-39664D9D5AD7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10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798C5-49A6-4454-AB28-06523AEB90B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7352CAC7-0F05-439A-A705-8A037CF0DF3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22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A8EB0-505B-4560-885C-747EAAAEEB8E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656DF81-EB0F-4E87-9AD3-AEF8346176C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263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33D257D8-5DC4-496A-B549-2D094B5109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F29AF15B-B57D-42E2-9922-6F933E2128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7C267A1-2AF1-4BAB-899A-BAEE6EA5E9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AF3C24D0-4835-4595-92AB-691CE84E783C}" type="datetime1">
              <a:rPr lang="it-IT" altLang="it-IT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460F73-1466-40C4-8356-BFCECFE77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D44E63-9809-41ED-A8C1-E987F5F91B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003CCC9-0827-4905-9AB2-E29909038FD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>
              <a:solidFill>
                <a:schemeClr val="bg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smtClean="0">
                <a:solidFill>
                  <a:schemeClr val="bg1"/>
                </a:solidFill>
              </a:rPr>
              <a:t>Deception Detection using Facial Action Units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2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7900" y="4868863"/>
            <a:ext cx="6427788" cy="1319212"/>
          </a:xfrm>
        </p:spPr>
        <p:txBody>
          <a:bodyPr/>
          <a:lstStyle/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Candidato: Orfanelli Emanuele</a:t>
            </a:r>
          </a:p>
          <a:p>
            <a:pPr algn="l" eaLnBrk="1" hangingPunct="1"/>
            <a:endParaRPr lang="it-IT" altLang="it-IT" sz="1800" dirty="0" smtClean="0">
              <a:solidFill>
                <a:schemeClr val="bg1"/>
              </a:solidFill>
            </a:endParaRP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Relatore: Luigi Cinque                </a:t>
            </a:r>
          </a:p>
          <a:p>
            <a:pPr algn="l" eaLnBrk="1" hangingPunct="1"/>
            <a:r>
              <a:rPr lang="it-IT" altLang="it-IT" sz="1800" dirty="0" smtClean="0">
                <a:solidFill>
                  <a:schemeClr val="bg1"/>
                </a:solidFill>
              </a:rPr>
              <a:t>Correlatore: Danilo Avola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Allineamento</a:t>
            </a:r>
            <a:r>
              <a:rPr lang="en-US" dirty="0" smtClean="0"/>
              <a:t> e </a:t>
            </a:r>
            <a:r>
              <a:rPr lang="en-US" dirty="0" err="1" smtClean="0"/>
              <a:t>Mascheramento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 err="1" smtClean="0"/>
              <a:t>facilitare</a:t>
            </a:r>
            <a:r>
              <a:rPr lang="en-US" dirty="0" smtClean="0"/>
              <a:t> </a:t>
            </a:r>
            <a:r>
              <a:rPr lang="en-US" dirty="0" err="1" smtClean="0"/>
              <a:t>l’estrazione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 </a:t>
            </a:r>
            <a:r>
              <a:rPr lang="en-US" dirty="0" err="1" smtClean="0"/>
              <a:t>conviene</a:t>
            </a:r>
            <a:r>
              <a:rPr lang="en-US" dirty="0" smtClean="0"/>
              <a:t> </a:t>
            </a:r>
            <a:r>
              <a:rPr lang="en-US" dirty="0" err="1" smtClean="0"/>
              <a:t>allineare</a:t>
            </a:r>
            <a:r>
              <a:rPr lang="en-US" dirty="0" smtClean="0"/>
              <a:t> </a:t>
            </a:r>
            <a:r>
              <a:rPr lang="en-US" dirty="0" err="1" smtClean="0"/>
              <a:t>l’immagine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frame di </a:t>
            </a:r>
            <a:r>
              <a:rPr lang="en-US" dirty="0" err="1" smtClean="0"/>
              <a:t>riferimento</a:t>
            </a:r>
            <a:r>
              <a:rPr lang="en-US" dirty="0" smtClean="0"/>
              <a:t> </a:t>
            </a:r>
            <a:r>
              <a:rPr lang="en-US" dirty="0" err="1" smtClean="0"/>
              <a:t>frontale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Mascheramento</a:t>
            </a:r>
            <a:r>
              <a:rPr lang="en-US" dirty="0" smtClean="0"/>
              <a:t> </a:t>
            </a:r>
            <a:r>
              <a:rPr lang="en-US" dirty="0" err="1" smtClean="0"/>
              <a:t>rimuove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non </a:t>
            </a:r>
            <a:r>
              <a:rPr lang="en-US" dirty="0" err="1" smtClean="0"/>
              <a:t>necessarie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Otteniamo</a:t>
            </a:r>
            <a:r>
              <a:rPr lang="en-US" dirty="0" smtClean="0"/>
              <a:t> </a:t>
            </a:r>
            <a:r>
              <a:rPr lang="en-US" dirty="0" err="1" smtClean="0"/>
              <a:t>un’immagine</a:t>
            </a:r>
            <a:r>
              <a:rPr lang="en-US" dirty="0" smtClean="0"/>
              <a:t> di 112x112 pixel.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10</a:t>
            </a:fld>
            <a:endParaRPr lang="it-IT" alt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65533"/>
            <a:ext cx="4824536" cy="20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Appearance Features:</a:t>
            </a:r>
          </a:p>
          <a:p>
            <a:pPr lvl="1"/>
            <a:r>
              <a:rPr lang="en-US" dirty="0" err="1" smtClean="0"/>
              <a:t>Orientamento</a:t>
            </a:r>
            <a:r>
              <a:rPr lang="en-US" dirty="0" smtClean="0"/>
              <a:t> e </a:t>
            </a:r>
            <a:r>
              <a:rPr lang="en-US" dirty="0" err="1" smtClean="0"/>
              <a:t>graduazione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colori</a:t>
            </a:r>
            <a:r>
              <a:rPr lang="en-US" dirty="0" smtClean="0"/>
              <a:t> come </a:t>
            </a:r>
            <a:r>
              <a:rPr lang="en-US" dirty="0" err="1" smtClean="0"/>
              <a:t>Istogramma</a:t>
            </a:r>
            <a:r>
              <a:rPr lang="en-US" dirty="0" smtClean="0"/>
              <a:t> di </a:t>
            </a:r>
            <a:r>
              <a:rPr lang="en-US" dirty="0" err="1" smtClean="0"/>
              <a:t>Gradienti</a:t>
            </a:r>
            <a:r>
              <a:rPr lang="en-US" dirty="0" smtClean="0"/>
              <a:t> </a:t>
            </a:r>
            <a:r>
              <a:rPr lang="en-US" dirty="0" err="1" smtClean="0"/>
              <a:t>Orientati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Principal Component Analysis per un </a:t>
            </a:r>
            <a:r>
              <a:rPr lang="en-US" dirty="0" err="1" smtClean="0"/>
              <a:t>vettore</a:t>
            </a:r>
            <a:r>
              <a:rPr lang="en-US" dirty="0" smtClean="0"/>
              <a:t> di 1379 features.</a:t>
            </a:r>
          </a:p>
          <a:p>
            <a:r>
              <a:rPr lang="en-US" dirty="0" smtClean="0"/>
              <a:t>Geometry Features:</a:t>
            </a:r>
          </a:p>
          <a:p>
            <a:pPr lvl="1"/>
            <a:r>
              <a:rPr lang="en-US" dirty="0" err="1" smtClean="0"/>
              <a:t>Derivanti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e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del Constrained Local Model.</a:t>
            </a:r>
          </a:p>
          <a:p>
            <a:r>
              <a:rPr lang="en-US" dirty="0" err="1" smtClean="0"/>
              <a:t>Totale</a:t>
            </a:r>
            <a:r>
              <a:rPr lang="en-US" dirty="0" smtClean="0"/>
              <a:t> di </a:t>
            </a:r>
            <a:r>
              <a:rPr lang="is-IS" dirty="0" smtClean="0"/>
              <a:t>1606 features che definiscono la faccia.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745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Action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Identificare</a:t>
            </a:r>
            <a:r>
              <a:rPr lang="en-US" dirty="0" smtClean="0"/>
              <a:t> le </a:t>
            </a:r>
            <a:r>
              <a:rPr lang="en-US" dirty="0" err="1" smtClean="0"/>
              <a:t>occorrenze</a:t>
            </a:r>
            <a:r>
              <a:rPr lang="en-US" dirty="0" smtClean="0"/>
              <a:t> e le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Action Units:</a:t>
            </a:r>
          </a:p>
          <a:p>
            <a:pPr lvl="1"/>
            <a:r>
              <a:rPr lang="en-US" dirty="0" smtClean="0"/>
              <a:t>Per le </a:t>
            </a:r>
            <a:r>
              <a:rPr lang="en-US" i="1" dirty="0" err="1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Multiclass </a:t>
            </a:r>
            <a:r>
              <a:rPr lang="en-US" dirty="0"/>
              <a:t>Support Vector </a:t>
            </a:r>
            <a:r>
              <a:rPr lang="en-US" dirty="0" smtClean="0"/>
              <a:t>Machine.</a:t>
            </a:r>
            <a:endParaRPr lang="en-US" dirty="0"/>
          </a:p>
          <a:p>
            <a:pPr lvl="1"/>
            <a:r>
              <a:rPr lang="en-US" dirty="0" smtClean="0"/>
              <a:t>Per le </a:t>
            </a:r>
            <a:r>
              <a:rPr lang="en-US" i="1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 Support </a:t>
            </a:r>
            <a:r>
              <a:rPr lang="en-US" dirty="0"/>
              <a:t>Vector Regression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6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per Action Unit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SVM </a:t>
            </a:r>
            <a:r>
              <a:rPr lang="en-US" dirty="0" err="1" smtClean="0"/>
              <a:t>allenati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consistono</a:t>
            </a:r>
            <a:r>
              <a:rPr lang="en-US" dirty="0" smtClean="0"/>
              <a:t> in video di </a:t>
            </a:r>
            <a:r>
              <a:rPr lang="en-US" dirty="0" err="1" smtClean="0"/>
              <a:t>persone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mostrano</a:t>
            </a:r>
            <a:r>
              <a:rPr lang="en-US" dirty="0" smtClean="0"/>
              <a:t> </a:t>
            </a:r>
            <a:r>
              <a:rPr lang="en-US" dirty="0" err="1" smtClean="0"/>
              <a:t>risposte</a:t>
            </a:r>
            <a:r>
              <a:rPr lang="en-US" dirty="0" smtClean="0"/>
              <a:t> emotive.</a:t>
            </a:r>
          </a:p>
          <a:p>
            <a:r>
              <a:rPr lang="en-US" dirty="0" err="1" smtClean="0"/>
              <a:t>Occorrenze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 </a:t>
            </a:r>
            <a:r>
              <a:rPr lang="en-US" dirty="0" err="1" smtClean="0"/>
              <a:t>delle</a:t>
            </a:r>
            <a:r>
              <a:rPr lang="en-US" dirty="0" smtClean="0"/>
              <a:t> AUs </a:t>
            </a:r>
            <a:r>
              <a:rPr lang="en-US" dirty="0" err="1" smtClean="0"/>
              <a:t>nei</a:t>
            </a:r>
            <a:r>
              <a:rPr lang="en-US" dirty="0" smtClean="0"/>
              <a:t> video </a:t>
            </a:r>
            <a:r>
              <a:rPr lang="en-US" dirty="0" err="1" smtClean="0"/>
              <a:t>sono</a:t>
            </a:r>
            <a:r>
              <a:rPr lang="en-US" dirty="0" smtClean="0"/>
              <a:t>  annotate.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96325"/>
            <a:ext cx="6455207" cy="1256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83" y="4339644"/>
            <a:ext cx="6447046" cy="1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Action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riconoscere</a:t>
            </a:r>
            <a:r>
              <a:rPr lang="en-US" dirty="0" smtClean="0"/>
              <a:t> 18 AUs: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7" y="1765635"/>
            <a:ext cx="31877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derivanti</a:t>
            </a:r>
            <a:r>
              <a:rPr lang="en-US" dirty="0" smtClean="0"/>
              <a:t> da </a:t>
            </a:r>
            <a:r>
              <a:rPr lang="en-US" dirty="0" err="1" smtClean="0"/>
              <a:t>processi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Video </a:t>
            </a:r>
            <a:r>
              <a:rPr lang="en-US" dirty="0" err="1" smtClean="0"/>
              <a:t>spontanei</a:t>
            </a:r>
            <a:r>
              <a:rPr lang="en-US" dirty="0" smtClean="0"/>
              <a:t>, </a:t>
            </a:r>
            <a:r>
              <a:rPr lang="en-US" dirty="0" err="1" smtClean="0"/>
              <a:t>incentivo</a:t>
            </a:r>
            <a:r>
              <a:rPr lang="en-US" dirty="0" smtClean="0"/>
              <a:t> a </a:t>
            </a:r>
            <a:r>
              <a:rPr lang="en-US" dirty="0" err="1" smtClean="0"/>
              <a:t>mentire</a:t>
            </a:r>
            <a:endParaRPr lang="en-US" dirty="0" smtClean="0"/>
          </a:p>
          <a:p>
            <a:r>
              <a:rPr lang="en-US" dirty="0" smtClean="0"/>
              <a:t>121 video.</a:t>
            </a:r>
          </a:p>
          <a:p>
            <a:pPr lvl="1"/>
            <a:r>
              <a:rPr lang="en-US" dirty="0" smtClean="0"/>
              <a:t>61 </a:t>
            </a:r>
            <a:r>
              <a:rPr lang="en-US" dirty="0" err="1" smtClean="0"/>
              <a:t>menzogne</a:t>
            </a:r>
            <a:r>
              <a:rPr lang="en-US" dirty="0" smtClean="0"/>
              <a:t>, 60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58 </a:t>
            </a:r>
            <a:r>
              <a:rPr lang="en-US" dirty="0" err="1" smtClean="0"/>
              <a:t>persone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Label </a:t>
            </a:r>
            <a:r>
              <a:rPr lang="en-US" dirty="0" err="1" smtClean="0"/>
              <a:t>basate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del </a:t>
            </a:r>
            <a:r>
              <a:rPr lang="en-US" dirty="0" err="1" smtClean="0"/>
              <a:t>processo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799281"/>
            <a:ext cx="4429472" cy="20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Statistiche</a:t>
            </a:r>
            <a:r>
              <a:rPr lang="en-US" dirty="0" smtClean="0"/>
              <a:t> dal dataset:</a:t>
            </a:r>
          </a:p>
          <a:p>
            <a:r>
              <a:rPr lang="en-US" dirty="0" smtClean="0"/>
              <a:t>~86.000 frames </a:t>
            </a:r>
            <a:r>
              <a:rPr lang="en-US" dirty="0" err="1" smtClean="0"/>
              <a:t>totali</a:t>
            </a:r>
            <a:r>
              <a:rPr lang="en-US" dirty="0" smtClean="0"/>
              <a:t>;</a:t>
            </a:r>
          </a:p>
          <a:p>
            <a:r>
              <a:rPr lang="en-US" dirty="0" smtClean="0"/>
              <a:t>~72.000 frames per </a:t>
            </a:r>
            <a:r>
              <a:rPr lang="en-US" dirty="0" err="1" smtClean="0"/>
              <a:t>il</a:t>
            </a:r>
            <a:r>
              <a:rPr lang="en-US" dirty="0" smtClean="0"/>
              <a:t> training set;</a:t>
            </a:r>
          </a:p>
          <a:p>
            <a:r>
              <a:rPr lang="en-US" dirty="0" smtClean="0"/>
              <a:t>~14.000 frames per </a:t>
            </a:r>
            <a:r>
              <a:rPr lang="en-US" dirty="0" err="1" smtClean="0"/>
              <a:t>il</a:t>
            </a:r>
            <a:r>
              <a:rPr lang="en-US" dirty="0" smtClean="0"/>
              <a:t> test set;</a:t>
            </a:r>
          </a:p>
          <a:p>
            <a:r>
              <a:rPr lang="en-US" dirty="0" smtClean="0"/>
              <a:t>Dataset </a:t>
            </a:r>
            <a:r>
              <a:rPr lang="en-US" dirty="0" err="1" smtClean="0"/>
              <a:t>diviso</a:t>
            </a:r>
            <a:r>
              <a:rPr lang="en-US" dirty="0" smtClean="0"/>
              <a:t> in base </a:t>
            </a:r>
            <a:r>
              <a:rPr lang="en-US" dirty="0" err="1" smtClean="0"/>
              <a:t>all’identita</a:t>
            </a:r>
            <a:r>
              <a:rPr lang="en-US" dirty="0" smtClean="0"/>
              <a:t>’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Stessa</a:t>
            </a:r>
            <a:r>
              <a:rPr lang="en-US" dirty="0" smtClean="0"/>
              <a:t> persona 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agisce</a:t>
            </a:r>
            <a:r>
              <a:rPr lang="en-US" dirty="0" smtClean="0"/>
              <a:t> </a:t>
            </a:r>
            <a:r>
              <a:rPr lang="en-US" dirty="0" err="1" smtClean="0"/>
              <a:t>univocamente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Evitare</a:t>
            </a:r>
            <a:r>
              <a:rPr lang="en-US" dirty="0" smtClean="0"/>
              <a:t> di </a:t>
            </a:r>
            <a:r>
              <a:rPr lang="en-US" dirty="0" err="1" smtClean="0"/>
              <a:t>degenerare</a:t>
            </a:r>
            <a:r>
              <a:rPr lang="en-US" dirty="0" smtClean="0"/>
              <a:t> in </a:t>
            </a:r>
            <a:r>
              <a:rPr lang="en-US" dirty="0" err="1" smtClean="0"/>
              <a:t>una</a:t>
            </a:r>
            <a:r>
              <a:rPr lang="en-US" dirty="0" smtClean="0"/>
              <a:t> re-</a:t>
            </a:r>
            <a:r>
              <a:rPr lang="en-US" dirty="0" err="1" smtClean="0"/>
              <a:t>identificazione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soggetto</a:t>
            </a:r>
            <a:r>
              <a:rPr lang="en-US" dirty="0" smtClean="0"/>
              <a:t> non </a:t>
            </a:r>
            <a:r>
              <a:rPr lang="en-US" dirty="0" err="1" smtClean="0"/>
              <a:t>appare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train set.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77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frequenze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 per </a:t>
            </a:r>
            <a:r>
              <a:rPr lang="en-US" dirty="0" err="1" smtClean="0"/>
              <a:t>il</a:t>
            </a:r>
            <a:r>
              <a:rPr lang="en-US" dirty="0" smtClean="0"/>
              <a:t> training set.</a:t>
            </a:r>
          </a:p>
          <a:p>
            <a:r>
              <a:rPr lang="en-US" dirty="0" err="1" smtClean="0"/>
              <a:t>Differenze</a:t>
            </a:r>
            <a:r>
              <a:rPr lang="en-US" dirty="0" smtClean="0"/>
              <a:t> </a:t>
            </a:r>
            <a:r>
              <a:rPr lang="en-US" dirty="0" err="1" smtClean="0"/>
              <a:t>significative</a:t>
            </a:r>
            <a:r>
              <a:rPr lang="en-US" dirty="0" smtClean="0"/>
              <a:t> </a:t>
            </a:r>
            <a:r>
              <a:rPr lang="en-US" dirty="0" err="1" smtClean="0"/>
              <a:t>nelle</a:t>
            </a:r>
            <a:r>
              <a:rPr lang="en-US" dirty="0" smtClean="0"/>
              <a:t> </a:t>
            </a:r>
            <a:r>
              <a:rPr lang="en-US" dirty="0" err="1" smtClean="0"/>
              <a:t>occorrenze</a:t>
            </a:r>
            <a:r>
              <a:rPr lang="en-US" dirty="0" smtClean="0"/>
              <a:t> di </a:t>
            </a:r>
            <a:r>
              <a:rPr lang="en-US" dirty="0" err="1" smtClean="0"/>
              <a:t>verita</a:t>
            </a:r>
            <a:r>
              <a:rPr lang="en-US" dirty="0" smtClean="0"/>
              <a:t>’ o </a:t>
            </a:r>
            <a:r>
              <a:rPr lang="en-US" dirty="0" err="1" smtClean="0"/>
              <a:t>menzogna</a:t>
            </a:r>
            <a:r>
              <a:rPr lang="en-US" dirty="0" smtClean="0"/>
              <a:t> per le AU </a:t>
            </a:r>
            <a:r>
              <a:rPr lang="en-US" dirty="0" err="1" smtClean="0"/>
              <a:t>corrispondenti</a:t>
            </a:r>
            <a:r>
              <a:rPr lang="en-US" dirty="0" smtClean="0"/>
              <a:t> a:</a:t>
            </a:r>
          </a:p>
          <a:p>
            <a:pPr lvl="1"/>
            <a:r>
              <a:rPr lang="en-US" dirty="0" err="1" smtClean="0"/>
              <a:t>Alzata</a:t>
            </a:r>
            <a:r>
              <a:rPr lang="en-US" dirty="0" smtClean="0"/>
              <a:t> </a:t>
            </a:r>
            <a:r>
              <a:rPr lang="en-US" dirty="0" err="1"/>
              <a:t>palpebre</a:t>
            </a:r>
            <a:r>
              <a:rPr lang="en-US" dirty="0"/>
              <a:t> </a:t>
            </a:r>
            <a:r>
              <a:rPr lang="en-US" dirty="0" err="1"/>
              <a:t>superiori</a:t>
            </a:r>
            <a:r>
              <a:rPr lang="en-US" dirty="0"/>
              <a:t> (5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Abbassamento</a:t>
            </a:r>
            <a:r>
              <a:rPr lang="en-US" dirty="0" smtClean="0"/>
              <a:t> </a:t>
            </a:r>
            <a:r>
              <a:rPr lang="en-US" dirty="0" err="1" smtClean="0"/>
              <a:t>sopracciglia</a:t>
            </a:r>
            <a:r>
              <a:rPr lang="en-US" dirty="0" smtClean="0"/>
              <a:t> (4)</a:t>
            </a:r>
            <a:endParaRPr lang="en-US" dirty="0"/>
          </a:p>
          <a:p>
            <a:pPr lvl="1"/>
            <a:r>
              <a:rPr lang="en-US" dirty="0" err="1" smtClean="0"/>
              <a:t>Angoli</a:t>
            </a:r>
            <a:r>
              <a:rPr lang="en-US" dirty="0" smtClean="0"/>
              <a:t> </a:t>
            </a:r>
            <a:r>
              <a:rPr lang="en-US" dirty="0" err="1"/>
              <a:t>delle</a:t>
            </a:r>
            <a:r>
              <a:rPr lang="en-US" dirty="0"/>
              <a:t> labra (12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Stringere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 (7)</a:t>
            </a:r>
          </a:p>
          <a:p>
            <a:pPr lvl="1"/>
            <a:r>
              <a:rPr lang="en-US" dirty="0" err="1" smtClean="0"/>
              <a:t>Allungamento</a:t>
            </a:r>
            <a:r>
              <a:rPr lang="en-US" dirty="0" smtClean="0"/>
              <a:t> </a:t>
            </a:r>
            <a:r>
              <a:rPr lang="en-US" dirty="0" err="1" smtClean="0"/>
              <a:t>bocca</a:t>
            </a:r>
            <a:r>
              <a:rPr lang="en-US" dirty="0" smtClean="0"/>
              <a:t> (14)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17</a:t>
            </a:fld>
            <a:endParaRPr lang="it-IT" alt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52" y="3501008"/>
            <a:ext cx="3835436" cy="2367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46873"/>
            <a:ext cx="1284734" cy="64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45024"/>
            <a:ext cx="1068710" cy="53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2" y="2745244"/>
            <a:ext cx="1223496" cy="6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Risultati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Radial </a:t>
            </a:r>
            <a:r>
              <a:rPr lang="en-US" dirty="0"/>
              <a:t>Basis </a:t>
            </a:r>
            <a:r>
              <a:rPr lang="en-US" dirty="0" smtClean="0"/>
              <a:t>Support Vector Machine.</a:t>
            </a:r>
            <a:endParaRPr lang="en-US" dirty="0"/>
          </a:p>
          <a:p>
            <a:r>
              <a:rPr lang="en-US" dirty="0" smtClean="0"/>
              <a:t>72,6% di </a:t>
            </a:r>
            <a:r>
              <a:rPr lang="en-US" dirty="0" err="1" smtClean="0"/>
              <a:t>accuratezza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test 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24944"/>
            <a:ext cx="6354266" cy="15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Allargare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dataset con </a:t>
            </a:r>
            <a:r>
              <a:rPr lang="en-US" dirty="0" err="1" smtClean="0"/>
              <a:t>ulteriori</a:t>
            </a:r>
            <a:r>
              <a:rPr lang="en-US" dirty="0" smtClean="0"/>
              <a:t> video </a:t>
            </a:r>
            <a:r>
              <a:rPr lang="en-US" dirty="0" err="1" smtClean="0"/>
              <a:t>spontanei</a:t>
            </a:r>
            <a:r>
              <a:rPr lang="en-US" dirty="0"/>
              <a:t> </a:t>
            </a:r>
            <a:r>
              <a:rPr lang="en-US" dirty="0" smtClean="0"/>
              <a:t>e di </a:t>
            </a:r>
            <a:r>
              <a:rPr lang="en-US" dirty="0" err="1" smtClean="0"/>
              <a:t>qualita</a:t>
            </a:r>
            <a:r>
              <a:rPr lang="en-US" dirty="0" smtClean="0"/>
              <a:t>’ </a:t>
            </a:r>
            <a:r>
              <a:rPr lang="en-US" dirty="0" err="1" smtClean="0"/>
              <a:t>migliore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 smtClean="0"/>
              <a:t>Estrarre</a:t>
            </a:r>
            <a:r>
              <a:rPr lang="en-US" dirty="0" smtClean="0"/>
              <a:t> le </a:t>
            </a:r>
            <a:r>
              <a:rPr lang="en-US" dirty="0" err="1" smtClean="0"/>
              <a:t>informazioni</a:t>
            </a:r>
            <a:r>
              <a:rPr lang="en-US" dirty="0" smtClean="0"/>
              <a:t> </a:t>
            </a:r>
            <a:r>
              <a:rPr lang="en-US" dirty="0" err="1" smtClean="0"/>
              <a:t>temporali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Long-Short Term Memory Neural Network;</a:t>
            </a:r>
          </a:p>
          <a:p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multimodale</a:t>
            </a:r>
            <a:r>
              <a:rPr lang="en-US" dirty="0" smtClean="0"/>
              <a:t> </a:t>
            </a:r>
            <a:r>
              <a:rPr lang="en-US" dirty="0" err="1" smtClean="0"/>
              <a:t>unendo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AU lo studio del </a:t>
            </a:r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l’analisi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e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vocaboli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136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476672"/>
            <a:ext cx="7559675" cy="50482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196752"/>
            <a:ext cx="7559675" cy="4535735"/>
          </a:xfrm>
        </p:spPr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Architettura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Esperimenti</a:t>
            </a:r>
            <a:r>
              <a:rPr lang="en-US" dirty="0" smtClean="0"/>
              <a:t> e </a:t>
            </a:r>
            <a:r>
              <a:rPr lang="en-US" dirty="0" err="1" smtClean="0"/>
              <a:t>risultati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Sviluppi</a:t>
            </a:r>
            <a:r>
              <a:rPr lang="en-US" dirty="0" smtClean="0"/>
              <a:t> </a:t>
            </a:r>
            <a:r>
              <a:rPr lang="en-US" dirty="0" err="1" smtClean="0"/>
              <a:t>futuri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t-IT" dirty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20</a:t>
            </a:fld>
            <a:endParaRPr lang="it-IT" altLang="it-IT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2636912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dirty="0" smtClean="0"/>
              <a:t>Grazie </a:t>
            </a:r>
            <a:r>
              <a:rPr lang="en-US" sz="4000" dirty="0" err="1" smtClean="0"/>
              <a:t>dell’attenzione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3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 smtClean="0"/>
              <a:t>Domande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</p:txBody>
      </p:sp>
      <p:pic>
        <p:nvPicPr>
          <p:cNvPr id="1028" name="Picture 4" descr="Image result for questio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70323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Scopo</a:t>
            </a:r>
            <a:r>
              <a:rPr lang="en-US" dirty="0" smtClean="0"/>
              <a:t> del </a:t>
            </a:r>
            <a:r>
              <a:rPr lang="en-US" dirty="0" err="1" smtClean="0"/>
              <a:t>lavoro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b="1" dirty="0" err="1" smtClean="0"/>
              <a:t>Obiettivo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Classificare</a:t>
            </a:r>
            <a:r>
              <a:rPr lang="en-US" dirty="0" smtClean="0"/>
              <a:t> video </a:t>
            </a:r>
            <a:r>
              <a:rPr lang="en-US" dirty="0" err="1" smtClean="0"/>
              <a:t>contenenti</a:t>
            </a:r>
            <a:r>
              <a:rPr lang="en-US" dirty="0" smtClean="0"/>
              <a:t> </a:t>
            </a:r>
            <a:r>
              <a:rPr lang="en-US" dirty="0" err="1" smtClean="0"/>
              <a:t>soggetti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mentono</a:t>
            </a:r>
            <a:r>
              <a:rPr lang="en-US" dirty="0" smtClean="0"/>
              <a:t> o </a:t>
            </a:r>
            <a:r>
              <a:rPr lang="en-US" dirty="0" err="1" smtClean="0"/>
              <a:t>dicono</a:t>
            </a:r>
            <a:r>
              <a:rPr lang="en-US" dirty="0" smtClean="0"/>
              <a:t> la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particolare</a:t>
            </a:r>
            <a:r>
              <a:rPr lang="en-US" dirty="0" smtClean="0"/>
              <a:t> </a:t>
            </a:r>
            <a:r>
              <a:rPr lang="en-US" dirty="0" err="1" smtClean="0"/>
              <a:t>analizzandone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facciali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66247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Possibili</a:t>
            </a:r>
            <a:r>
              <a:rPr lang="en-US" dirty="0" smtClean="0"/>
              <a:t> </a:t>
            </a:r>
            <a:r>
              <a:rPr lang="en-US" dirty="0" err="1" smtClean="0"/>
              <a:t>applicazioni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2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Controlli</a:t>
            </a:r>
            <a:r>
              <a:rPr lang="en-US" dirty="0" smtClean="0"/>
              <a:t> di </a:t>
            </a:r>
            <a:r>
              <a:rPr lang="en-US" dirty="0" err="1" smtClean="0"/>
              <a:t>sicurezza</a:t>
            </a:r>
            <a:r>
              <a:rPr lang="en-US" dirty="0" smtClean="0"/>
              <a:t> (</a:t>
            </a:r>
            <a:r>
              <a:rPr lang="en-US" dirty="0" err="1" smtClean="0"/>
              <a:t>aereoporti</a:t>
            </a:r>
            <a:r>
              <a:rPr lang="en-US" dirty="0" smtClean="0"/>
              <a:t>, </a:t>
            </a:r>
            <a:r>
              <a:rPr lang="en-US" dirty="0" err="1" smtClean="0"/>
              <a:t>stazioni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Interrogazioni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polizia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Analisi</a:t>
            </a:r>
            <a:r>
              <a:rPr lang="en-US" dirty="0" smtClean="0"/>
              <a:t> di </a:t>
            </a:r>
            <a:r>
              <a:rPr lang="en-US" dirty="0" err="1" smtClean="0"/>
              <a:t>discorsi</a:t>
            </a:r>
            <a:r>
              <a:rPr lang="en-US" dirty="0" smtClean="0"/>
              <a:t> </a:t>
            </a:r>
            <a:r>
              <a:rPr lang="en-US" dirty="0" err="1" smtClean="0"/>
              <a:t>politici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</p:txBody>
      </p:sp>
      <p:pic>
        <p:nvPicPr>
          <p:cNvPr id="2050" name="Picture 2" descr="Image result for surveil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37848"/>
            <a:ext cx="4418984" cy="26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Differenti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per </a:t>
            </a:r>
            <a:r>
              <a:rPr lang="en-US" dirty="0" err="1" smtClean="0"/>
              <a:t>scoprire</a:t>
            </a:r>
            <a:r>
              <a:rPr lang="en-US" dirty="0" smtClean="0"/>
              <a:t> le </a:t>
            </a:r>
            <a:r>
              <a:rPr lang="en-US" dirty="0" err="1" smtClean="0"/>
              <a:t>menzogne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Linguaggio</a:t>
            </a:r>
            <a:r>
              <a:rPr lang="en-US" dirty="0" smtClean="0"/>
              <a:t> del </a:t>
            </a:r>
            <a:r>
              <a:rPr lang="en-US" dirty="0" err="1" smtClean="0"/>
              <a:t>corpo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Posizione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;</a:t>
            </a:r>
          </a:p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vocaboli</a:t>
            </a:r>
            <a:r>
              <a:rPr lang="en-US" dirty="0" smtClean="0"/>
              <a:t>;</a:t>
            </a:r>
          </a:p>
          <a:p>
            <a:r>
              <a:rPr lang="en-US" dirty="0" err="1"/>
              <a:t>Tono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voce;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spressioni</a:t>
            </a:r>
            <a:r>
              <a:rPr lang="en-US" dirty="0" smtClean="0"/>
              <a:t>;</a:t>
            </a:r>
          </a:p>
          <a:p>
            <a:r>
              <a:rPr lang="en-US" dirty="0" smtClean="0"/>
              <a:t>EEG;</a:t>
            </a:r>
          </a:p>
          <a:p>
            <a:r>
              <a:rPr lang="en-US" dirty="0" err="1" smtClean="0"/>
              <a:t>Poligrafo</a:t>
            </a:r>
            <a:r>
              <a:rPr lang="en-US" dirty="0" smtClean="0"/>
              <a:t>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0" y="2564904"/>
            <a:ext cx="470245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342187" cy="4385568"/>
          </a:xfrm>
        </p:spPr>
        <p:txBody>
          <a:bodyPr/>
          <a:lstStyle/>
          <a:p>
            <a:r>
              <a:rPr lang="en-US" dirty="0" smtClean="0"/>
              <a:t>Action Units (AU) </a:t>
            </a:r>
            <a:r>
              <a:rPr lang="en-US" dirty="0" err="1" smtClean="0"/>
              <a:t>corrispondono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contrazione</a:t>
            </a:r>
            <a:r>
              <a:rPr lang="en-US" dirty="0" smtClean="0"/>
              <a:t> o </a:t>
            </a:r>
            <a:r>
              <a:rPr lang="en-US" dirty="0" err="1" smtClean="0"/>
              <a:t>rilassamento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o </a:t>
            </a:r>
            <a:r>
              <a:rPr lang="en-US" dirty="0" err="1" smtClean="0"/>
              <a:t>piu</a:t>
            </a:r>
            <a:r>
              <a:rPr lang="en-US" dirty="0" smtClean="0"/>
              <a:t>’ </a:t>
            </a:r>
            <a:r>
              <a:rPr lang="en-US" dirty="0" err="1" smtClean="0"/>
              <a:t>muscoli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AU </a:t>
            </a:r>
            <a:r>
              <a:rPr lang="en-US" dirty="0" err="1" smtClean="0"/>
              <a:t>usate</a:t>
            </a:r>
            <a:r>
              <a:rPr lang="en-US" dirty="0" smtClean="0"/>
              <a:t> per </a:t>
            </a:r>
            <a:r>
              <a:rPr lang="en-US" dirty="0" err="1" smtClean="0"/>
              <a:t>codificare</a:t>
            </a:r>
            <a:r>
              <a:rPr lang="en-US" dirty="0" smtClean="0"/>
              <a:t> </a:t>
            </a:r>
            <a:r>
              <a:rPr lang="en-US" dirty="0" err="1" smtClean="0"/>
              <a:t>emozioni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espressioni</a:t>
            </a:r>
            <a:r>
              <a:rPr lang="en-US" dirty="0" smtClean="0"/>
              <a:t> in base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muscoli</a:t>
            </a:r>
            <a:r>
              <a:rPr lang="en-US" dirty="0" smtClean="0"/>
              <a:t> </a:t>
            </a:r>
            <a:r>
              <a:rPr lang="en-US" dirty="0" err="1" smtClean="0"/>
              <a:t>utilizzati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AU </a:t>
            </a:r>
            <a:r>
              <a:rPr lang="en-US" dirty="0" err="1" smtClean="0"/>
              <a:t>accompagnate</a:t>
            </a:r>
            <a:r>
              <a:rPr lang="en-US" dirty="0" smtClean="0"/>
              <a:t> </a:t>
            </a:r>
            <a:r>
              <a:rPr lang="en-US" dirty="0" err="1" smtClean="0"/>
              <a:t>dalle</a:t>
            </a:r>
            <a:r>
              <a:rPr lang="en-US" dirty="0" smtClean="0"/>
              <a:t> </a:t>
            </a:r>
            <a:r>
              <a:rPr lang="en-US" dirty="0" err="1" smtClean="0"/>
              <a:t>loro</a:t>
            </a:r>
            <a:r>
              <a:rPr lang="en-US" dirty="0" smtClean="0"/>
              <a:t> </a:t>
            </a:r>
            <a:r>
              <a:rPr lang="en-US" dirty="0" err="1" smtClean="0"/>
              <a:t>intensita</a:t>
            </a:r>
            <a:r>
              <a:rPr lang="en-US" dirty="0" smtClean="0"/>
              <a:t>’.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9" y="3396456"/>
            <a:ext cx="5041473" cy="2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err="1" smtClean="0"/>
              <a:t>Estrarre</a:t>
            </a:r>
            <a:r>
              <a:rPr lang="en-US" dirty="0" smtClean="0"/>
              <a:t> le AU da video di </a:t>
            </a:r>
            <a:r>
              <a:rPr lang="en-US" dirty="0" err="1" smtClean="0"/>
              <a:t>menzogne</a:t>
            </a:r>
            <a:r>
              <a:rPr lang="en-US" dirty="0" smtClean="0"/>
              <a:t> o </a:t>
            </a:r>
            <a:r>
              <a:rPr lang="en-US" dirty="0" err="1" smtClean="0"/>
              <a:t>verita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Bugie</a:t>
            </a:r>
            <a:r>
              <a:rPr lang="en-US" dirty="0" smtClean="0"/>
              <a:t> e </a:t>
            </a:r>
            <a:r>
              <a:rPr lang="en-US" dirty="0" err="1" smtClean="0"/>
              <a:t>verita</a:t>
            </a:r>
            <a:r>
              <a:rPr lang="en-US" dirty="0" smtClean="0"/>
              <a:t>’ </a:t>
            </a:r>
            <a:r>
              <a:rPr lang="en-US" dirty="0" err="1" smtClean="0"/>
              <a:t>presentano</a:t>
            </a:r>
            <a:r>
              <a:rPr lang="en-US" dirty="0" smtClean="0"/>
              <a:t> </a:t>
            </a:r>
            <a:r>
              <a:rPr lang="en-US" dirty="0" err="1" smtClean="0"/>
              <a:t>combinazioni</a:t>
            </a:r>
            <a:r>
              <a:rPr lang="en-US" dirty="0" smtClean="0"/>
              <a:t> e </a:t>
            </a:r>
            <a:r>
              <a:rPr lang="en-US" dirty="0" err="1" smtClean="0"/>
              <a:t>frequenze</a:t>
            </a:r>
            <a:r>
              <a:rPr lang="en-US" dirty="0"/>
              <a:t> di AU </a:t>
            </a:r>
            <a:r>
              <a:rPr lang="en-US" dirty="0" err="1" smtClean="0"/>
              <a:t>differenti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</p:txBody>
      </p:sp>
      <p:pic>
        <p:nvPicPr>
          <p:cNvPr id="1026" name="Picture 2" descr="Image result for truth l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60361"/>
            <a:ext cx="4454925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Panoramica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Video / Frame;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Individuazione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Rilevamento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Estrazione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feature;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AU;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Classificazione</a:t>
            </a:r>
            <a:r>
              <a:rPr lang="en-US" dirty="0" smtClean="0"/>
              <a:t> del video;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6" y="4149080"/>
            <a:ext cx="7539108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Rilevamento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Landmark </a:t>
            </a:r>
            <a:r>
              <a:rPr lang="en-US" dirty="0" err="1" smtClean="0"/>
              <a:t>Facciali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3" y="1203672"/>
            <a:ext cx="7559675" cy="4385568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Experts Constrained Local Model (CE-CLM</a:t>
            </a:r>
            <a:r>
              <a:rPr lang="en-US" dirty="0" smtClean="0"/>
              <a:t>). Due </a:t>
            </a:r>
            <a:r>
              <a:rPr lang="en-US" dirty="0" err="1" smtClean="0"/>
              <a:t>fasi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Convolutional Experts Network </a:t>
            </a:r>
            <a:r>
              <a:rPr lang="en-US" dirty="0" smtClean="0"/>
              <a:t>come detector locale</a:t>
            </a:r>
            <a:endParaRPr lang="en-US" dirty="0"/>
          </a:p>
          <a:p>
            <a:pPr lvl="2"/>
            <a:r>
              <a:rPr lang="en-US" dirty="0"/>
              <a:t>ROI</a:t>
            </a:r>
            <a:r>
              <a:rPr lang="en-US" dirty="0" smtClean="0"/>
              <a:t> input, output </a:t>
            </a:r>
            <a:r>
              <a:rPr lang="en-US" dirty="0" err="1" smtClean="0"/>
              <a:t>posizione</a:t>
            </a:r>
            <a:r>
              <a:rPr lang="en-US" dirty="0" smtClean="0"/>
              <a:t> di un </a:t>
            </a:r>
            <a:r>
              <a:rPr lang="en-US" dirty="0" err="1" smtClean="0"/>
              <a:t>singolo</a:t>
            </a:r>
            <a:r>
              <a:rPr lang="en-US" dirty="0" smtClean="0"/>
              <a:t> landmark </a:t>
            </a:r>
            <a:r>
              <a:rPr lang="en-US" dirty="0" err="1" smtClean="0"/>
              <a:t>indipendente</a:t>
            </a:r>
            <a:r>
              <a:rPr lang="en-US" dirty="0" smtClean="0"/>
              <a:t> </a:t>
            </a:r>
            <a:r>
              <a:rPr lang="en-US" dirty="0" err="1" smtClean="0"/>
              <a:t>dagli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Constrained Local Model</a:t>
            </a:r>
          </a:p>
          <a:p>
            <a:pPr lvl="2"/>
            <a:r>
              <a:rPr lang="en-US" dirty="0" err="1" smtClean="0"/>
              <a:t>Adatta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posizione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landmark </a:t>
            </a:r>
            <a:r>
              <a:rPr lang="en-US" dirty="0" smtClean="0"/>
              <a:t>ad un </a:t>
            </a:r>
            <a:r>
              <a:rPr lang="en-US" dirty="0" err="1" smtClean="0"/>
              <a:t>modello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faccia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0D388-5B29-4126-AC54-A0FD22452F77}" type="datetime1">
              <a:rPr lang="it-IT" altLang="it-IT" smtClean="0"/>
              <a:pPr>
                <a:defRPr/>
              </a:pPr>
              <a:t>14/01/2019</a:t>
            </a:fld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 smtClean="0"/>
              <a:t>Deception Detection using Facial Action Units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 smtClean="0"/>
              <a:t>Pagina </a:t>
            </a:r>
            <a:fld id="{A5888ACF-FC31-4A35-9932-E1138572A9AA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2" y="3728695"/>
            <a:ext cx="3210676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19846</TotalTime>
  <Words>1657</Words>
  <Application>Microsoft Office PowerPoint</Application>
  <PresentationFormat>On-screen Show (4:3)</PresentationFormat>
  <Paragraphs>225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ＭＳ Ｐゴシック</vt:lpstr>
      <vt:lpstr>Arial</vt:lpstr>
      <vt:lpstr>Mangal</vt:lpstr>
      <vt:lpstr>la sapienza</vt:lpstr>
      <vt:lpstr>Deception Detection using Facial Action Units</vt:lpstr>
      <vt:lpstr>Outline</vt:lpstr>
      <vt:lpstr>Scopo del lavoro</vt:lpstr>
      <vt:lpstr>Possibili applicazioni</vt:lpstr>
      <vt:lpstr>Differenti metodi per scoprire le menzogne</vt:lpstr>
      <vt:lpstr>Action Units</vt:lpstr>
      <vt:lpstr>Idea</vt:lpstr>
      <vt:lpstr>Panoramica del sistema</vt:lpstr>
      <vt:lpstr>Rilevamento dei Landmark Facciali</vt:lpstr>
      <vt:lpstr>Estrazione delle feature</vt:lpstr>
      <vt:lpstr>Estrazione delle feature</vt:lpstr>
      <vt:lpstr>Riconoscimento delle Action Unit</vt:lpstr>
      <vt:lpstr>Dataset per Action Unit Detection</vt:lpstr>
      <vt:lpstr>Riconoscimento delle Action Unit</vt:lpstr>
      <vt:lpstr>Dataset per il riconoscimento delle menzogne</vt:lpstr>
      <vt:lpstr>Dataset per il riconoscimento delle menzogne</vt:lpstr>
      <vt:lpstr>Riconoscimento delle Menzogne</vt:lpstr>
      <vt:lpstr>Risultati</vt:lpstr>
      <vt:lpstr>Sviluppi Futuri</vt:lpstr>
      <vt:lpstr>PowerPoint Presentation</vt:lpstr>
      <vt:lpstr>Domande?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AscaL</cp:lastModifiedBy>
  <cp:revision>544</cp:revision>
  <dcterms:created xsi:type="dcterms:W3CDTF">2006-11-20T16:13:10Z</dcterms:created>
  <dcterms:modified xsi:type="dcterms:W3CDTF">2019-01-14T23:14:12Z</dcterms:modified>
  <cp:category/>
</cp:coreProperties>
</file>